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EB003C-8F44-4AE4-BC16-D02529D2075B}">
  <a:tblStyle styleId="{A4EB003C-8F44-4AE4-BC16-D02529D207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ab8e2481d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ab8e2481d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ab8e2481d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ab8e2481d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ab8e2481d_1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ab8e2481d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ab8e2481d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ab8e2481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ab8e2481d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ab8e2481d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ab8e2481d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ab8e2481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ab8e2481d_2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7ab8e2481d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7ab8e2481d_1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7ab8e2481d_1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ab8e2481d_1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ab8e2481d_1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ab8e2481d_1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ab8e2481d_1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ab8e2481d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7ab8e2481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ab8e2481d_12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ab8e2481d_12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ab8e2481d_1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ab8e2481d_1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ab8e2481d_12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ab8e2481d_12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ab8e2481d_12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7ab8e2481d_1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7ab8e2481d_12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7ab8e2481d_1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ab8e2481d_1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ab8e2481d_1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7ab8e2481d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7ab8e2481d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7ab8e2481d_15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7ab8e2481d_1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7ab8e2481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7ab8e2481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ab8e2481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7ab8e2481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ab8e2481d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ab8e2481d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ab8e2481d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ab8e2481d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ab8e2481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ab8e2481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ab8e2481d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ab8e2481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ab8e2481d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7ab8e2481d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448965" y="3169088"/>
            <a:ext cx="8246100" cy="10689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lvl1pPr lvl="0" algn="ct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448965" y="4251505"/>
            <a:ext cx="8246100" cy="610800"/>
          </a:xfrm>
          <a:prstGeom prst="rect">
            <a:avLst/>
          </a:prstGeom>
          <a:noFill/>
          <a:ln>
            <a:noFill/>
          </a:ln>
        </p:spPr>
        <p:txBody>
          <a:bodyPr spcFirstLastPara="1" wrap="square" lIns="91425" tIns="45700" rIns="91425" bIns="45700" anchor="t" anchorCtr="0">
            <a:noAutofit/>
          </a:bodyPr>
          <a:lstStyle>
            <a:lvl1pPr lvl="0" algn="ctr">
              <a:spcBef>
                <a:spcPts val="560"/>
              </a:spcBef>
              <a:spcAft>
                <a:spcPts val="0"/>
              </a:spcAft>
              <a:buClr>
                <a:srgbClr val="FFFF00"/>
              </a:buClr>
              <a:buSzPts val="2800"/>
              <a:buNone/>
              <a:defRPr sz="2800" b="0" i="0">
                <a:solidFill>
                  <a:srgbClr val="FFFF00"/>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5" name="Google Shape;15;p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2" name="Google Shape;72;p1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rot="5400000">
            <a:off x="2874750" y="-1217399"/>
            <a:ext cx="3394500"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rot="5400000">
            <a:off x="5463750" y="1371629"/>
            <a:ext cx="4388700"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rot="5400000">
            <a:off x="1272750" y="-609571"/>
            <a:ext cx="4388700"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13" descr="E:\websites\free-power-point-templates\2012\logos.png"/>
          <p:cNvPicPr preferRelativeResize="0"/>
          <p:nvPr/>
        </p:nvPicPr>
        <p:blipFill rotWithShape="1">
          <a:blip r:embed="rId2">
            <a:alphaModFix/>
          </a:blip>
          <a:srcRect/>
          <a:stretch/>
        </p:blipFill>
        <p:spPr>
          <a:xfrm>
            <a:off x="3918307" y="2326215"/>
            <a:ext cx="1463784" cy="52696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grpSp>
        <p:nvGrpSpPr>
          <p:cNvPr id="89" name="Google Shape;89;p14"/>
          <p:cNvGrpSpPr/>
          <p:nvPr/>
        </p:nvGrpSpPr>
        <p:grpSpPr>
          <a:xfrm>
            <a:off x="0" y="381001"/>
            <a:ext cx="1037850" cy="1016287"/>
            <a:chOff x="0" y="381001"/>
            <a:chExt cx="1037850" cy="1016287"/>
          </a:xfrm>
        </p:grpSpPr>
        <p:sp>
          <p:nvSpPr>
            <p:cNvPr id="90" name="Google Shape;90;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4"/>
          <p:cNvSpPr txBox="1">
            <a:spLocks noGrp="1"/>
          </p:cNvSpPr>
          <p:nvPr>
            <p:ph type="title"/>
          </p:nvPr>
        </p:nvSpPr>
        <p:spPr>
          <a:xfrm>
            <a:off x="1297500" y="393750"/>
            <a:ext cx="7038900" cy="914100"/>
          </a:xfrm>
          <a:prstGeom prst="rect">
            <a:avLst/>
          </a:prstGeom>
        </p:spPr>
        <p:txBody>
          <a:bodyPr spcFirstLastPara="1" wrap="square" lIns="91425" tIns="45700" rIns="91425" bIns="4570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3" name="Google Shape;93;p14"/>
          <p:cNvSpPr txBox="1">
            <a:spLocks noGrp="1"/>
          </p:cNvSpPr>
          <p:nvPr>
            <p:ph type="body" idx="1"/>
          </p:nvPr>
        </p:nvSpPr>
        <p:spPr>
          <a:xfrm>
            <a:off x="1297500" y="1567550"/>
            <a:ext cx="7038900" cy="2911200"/>
          </a:xfrm>
          <a:prstGeom prst="rect">
            <a:avLst/>
          </a:prstGeom>
        </p:spPr>
        <p:txBody>
          <a:bodyPr spcFirstLastPara="1" wrap="square" lIns="91425" tIns="45700" rIns="91425" bIns="45700" anchor="t" anchorCtr="0">
            <a:noAutofit/>
          </a:bodyPr>
          <a:lstStyle>
            <a:lvl1pPr marL="457200" lvl="0" indent="-431800" rtl="0">
              <a:spcBef>
                <a:spcPts val="640"/>
              </a:spcBef>
              <a:spcAft>
                <a:spcPts val="0"/>
              </a:spcAft>
              <a:buSzPts val="3200"/>
              <a:buChar char="•"/>
              <a:defRPr/>
            </a:lvl1pPr>
            <a:lvl2pPr marL="914400" lvl="1" indent="-406400" rtl="0">
              <a:spcBef>
                <a:spcPts val="560"/>
              </a:spcBef>
              <a:spcAft>
                <a:spcPts val="0"/>
              </a:spcAft>
              <a:buSzPts val="2800"/>
              <a:buChar char="–"/>
              <a:defRPr/>
            </a:lvl2pPr>
            <a:lvl3pPr marL="1371600" lvl="2" indent="-381000" rtl="0">
              <a:spcBef>
                <a:spcPts val="480"/>
              </a:spcBef>
              <a:spcAft>
                <a:spcPts val="0"/>
              </a:spcAft>
              <a:buSzPts val="24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94" name="Google Shape;94;p14"/>
          <p:cNvSpPr txBox="1">
            <a:spLocks noGrp="1"/>
          </p:cNvSpPr>
          <p:nvPr>
            <p:ph type="sldNum" idx="12"/>
          </p:nvPr>
        </p:nvSpPr>
        <p:spPr>
          <a:xfrm>
            <a:off x="8472458" y="4663217"/>
            <a:ext cx="548700" cy="3936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48965" y="-24235"/>
            <a:ext cx="8246100" cy="916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448966" y="1197405"/>
            <a:ext cx="8246100" cy="3512100"/>
          </a:xfrm>
          <a:prstGeom prst="rect">
            <a:avLst/>
          </a:prstGeom>
          <a:noFill/>
          <a:ln>
            <a:noFill/>
          </a:ln>
        </p:spPr>
        <p:txBody>
          <a:bodyPr spcFirstLastPara="1" wrap="square" lIns="91425" tIns="45700" rIns="91425" bIns="45700" anchor="t" anchorCtr="0">
            <a:noAutofit/>
          </a:bodyPr>
          <a:lstStyle>
            <a:lvl1pPr marL="457200" lvl="0" indent="-406400" algn="ctr">
              <a:spcBef>
                <a:spcPts val="560"/>
              </a:spcBef>
              <a:spcAft>
                <a:spcPts val="0"/>
              </a:spcAft>
              <a:buClr>
                <a:schemeClr val="lt1"/>
              </a:buClr>
              <a:buSzPts val="2800"/>
              <a:buChar char="•"/>
              <a:defRPr sz="2800">
                <a:solidFill>
                  <a:schemeClr val="lt1"/>
                </a:solidFill>
              </a:defRPr>
            </a:lvl1pPr>
            <a:lvl2pPr marL="914400" lvl="1" indent="-406400" algn="ctr">
              <a:spcBef>
                <a:spcPts val="560"/>
              </a:spcBef>
              <a:spcAft>
                <a:spcPts val="0"/>
              </a:spcAft>
              <a:buClr>
                <a:schemeClr val="lt1"/>
              </a:buClr>
              <a:buSzPts val="2800"/>
              <a:buChar char="–"/>
              <a:defRPr>
                <a:solidFill>
                  <a:schemeClr val="lt1"/>
                </a:solidFill>
              </a:defRPr>
            </a:lvl2pPr>
            <a:lvl3pPr marL="1371600" lvl="2" indent="-381000" algn="ctr">
              <a:spcBef>
                <a:spcPts val="480"/>
              </a:spcBef>
              <a:spcAft>
                <a:spcPts val="0"/>
              </a:spcAft>
              <a:buClr>
                <a:schemeClr val="lt1"/>
              </a:buClr>
              <a:buSzPts val="2400"/>
              <a:buChar char="•"/>
              <a:defRPr>
                <a:solidFill>
                  <a:schemeClr val="lt1"/>
                </a:solidFill>
              </a:defRPr>
            </a:lvl3pPr>
            <a:lvl4pPr marL="1828800" lvl="3" indent="-355600" algn="ctr">
              <a:spcBef>
                <a:spcPts val="400"/>
              </a:spcBef>
              <a:spcAft>
                <a:spcPts val="0"/>
              </a:spcAft>
              <a:buClr>
                <a:schemeClr val="lt1"/>
              </a:buClr>
              <a:buSzPts val="2000"/>
              <a:buChar char="–"/>
              <a:defRPr>
                <a:solidFill>
                  <a:schemeClr val="lt1"/>
                </a:solidFill>
              </a:defRPr>
            </a:lvl4pPr>
            <a:lvl5pPr marL="2286000" lvl="4" indent="-355600" algn="ctr">
              <a:spcBef>
                <a:spcPts val="400"/>
              </a:spcBef>
              <a:spcAft>
                <a:spcPts val="0"/>
              </a:spcAft>
              <a:buClr>
                <a:schemeClr val="lt1"/>
              </a:buClr>
              <a:buSzPts val="200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2281425" y="433880"/>
            <a:ext cx="6261000" cy="572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B0F0"/>
              </a:buClr>
              <a:buSzPts val="3600"/>
              <a:buFont typeface="Calibri"/>
              <a:buNone/>
              <a:defRPr sz="3600">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2281425" y="1197405"/>
            <a:ext cx="6261000" cy="35112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solidFill>
                  <a:schemeClr val="dk1"/>
                </a:solidFill>
              </a:defRPr>
            </a:lvl1pPr>
            <a:lvl2pPr marL="914400" lvl="1" indent="-406400" algn="l">
              <a:spcBef>
                <a:spcPts val="560"/>
              </a:spcBef>
              <a:spcAft>
                <a:spcPts val="0"/>
              </a:spcAft>
              <a:buClr>
                <a:schemeClr val="dk1"/>
              </a:buClr>
              <a:buSzPts val="2800"/>
              <a:buChar char="–"/>
              <a:defRPr>
                <a:solidFill>
                  <a:schemeClr val="dk1"/>
                </a:solidFill>
              </a:defRPr>
            </a:lvl2pPr>
            <a:lvl3pPr marL="1371600" lvl="2" indent="-381000" algn="l">
              <a:spcBef>
                <a:spcPts val="480"/>
              </a:spcBef>
              <a:spcAft>
                <a:spcPts val="0"/>
              </a:spcAft>
              <a:buClr>
                <a:schemeClr val="dk1"/>
              </a:buClr>
              <a:buSzPts val="2400"/>
              <a:buChar char="•"/>
              <a:defRPr>
                <a:solidFill>
                  <a:schemeClr val="dk1"/>
                </a:solidFill>
              </a:defRPr>
            </a:lvl3pPr>
            <a:lvl4pPr marL="1828800" lvl="3" indent="-355600" algn="l">
              <a:spcBef>
                <a:spcPts val="400"/>
              </a:spcBef>
              <a:spcAft>
                <a:spcPts val="0"/>
              </a:spcAft>
              <a:buClr>
                <a:schemeClr val="dk1"/>
              </a:buClr>
              <a:buSzPts val="2000"/>
              <a:buChar char="–"/>
              <a:defRPr>
                <a:solidFill>
                  <a:schemeClr val="dk1"/>
                </a:solidFill>
              </a:defRPr>
            </a:lvl4pPr>
            <a:lvl5pPr marL="2286000" lvl="4" indent="-355600" algn="l">
              <a:spcBef>
                <a:spcPts val="400"/>
              </a:spcBef>
              <a:spcAft>
                <a:spcPts val="0"/>
              </a:spcAft>
              <a:buClr>
                <a:schemeClr val="dk1"/>
              </a:buClr>
              <a:buSzPts val="200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48965" y="0"/>
            <a:ext cx="8246100" cy="7635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3600"/>
              <a:buFont typeface="Calibri"/>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536879" y="1481109"/>
            <a:ext cx="4040100" cy="479700"/>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3" name="Google Shape;33;p5"/>
          <p:cNvSpPr txBox="1">
            <a:spLocks noGrp="1"/>
          </p:cNvSpPr>
          <p:nvPr>
            <p:ph type="body" idx="2"/>
          </p:nvPr>
        </p:nvSpPr>
        <p:spPr>
          <a:xfrm>
            <a:off x="536879" y="1960930"/>
            <a:ext cx="4040100" cy="2137800"/>
          </a:xfrm>
          <a:prstGeom prst="rect">
            <a:avLst/>
          </a:prstGeom>
          <a:noFill/>
          <a:ln>
            <a:noFill/>
          </a:ln>
        </p:spPr>
        <p:txBody>
          <a:bodyPr spcFirstLastPara="1" wrap="square" lIns="91425" tIns="45700" rIns="91425" bIns="45700" anchor="t" anchorCtr="0">
            <a:no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4" name="Google Shape;34;p5"/>
          <p:cNvSpPr txBox="1">
            <a:spLocks noGrp="1"/>
          </p:cNvSpPr>
          <p:nvPr>
            <p:ph type="body" idx="3"/>
          </p:nvPr>
        </p:nvSpPr>
        <p:spPr>
          <a:xfrm>
            <a:off x="4572000" y="1481109"/>
            <a:ext cx="4041900" cy="479700"/>
          </a:xfrm>
          <a:prstGeom prst="rect">
            <a:avLst/>
          </a:prstGeom>
          <a:noFill/>
          <a:ln>
            <a:noFill/>
          </a:ln>
        </p:spPr>
        <p:txBody>
          <a:bodyPr spcFirstLastPara="1" wrap="square" lIns="91425" tIns="45700" rIns="91425" bIns="45700" anchor="b" anchorCtr="0">
            <a:noAutofit/>
          </a:bodyPr>
          <a:lstStyle>
            <a:lvl1pPr marL="457200" lvl="0" indent="-228600" algn="ctr">
              <a:spcBef>
                <a:spcPts val="480"/>
              </a:spcBef>
              <a:spcAft>
                <a:spcPts val="0"/>
              </a:spcAft>
              <a:buClr>
                <a:schemeClr val="lt1"/>
              </a:buClr>
              <a:buSzPts val="2400"/>
              <a:buNone/>
              <a:defRPr sz="2400" b="1">
                <a:solidFill>
                  <a:schemeClr val="lt1"/>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5" name="Google Shape;35;p5"/>
          <p:cNvSpPr txBox="1">
            <a:spLocks noGrp="1"/>
          </p:cNvSpPr>
          <p:nvPr>
            <p:ph type="body" idx="4"/>
          </p:nvPr>
        </p:nvSpPr>
        <p:spPr>
          <a:xfrm>
            <a:off x="4572000" y="1960930"/>
            <a:ext cx="4041900" cy="2137800"/>
          </a:xfrm>
          <a:prstGeom prst="rect">
            <a:avLst/>
          </a:prstGeom>
          <a:noFill/>
          <a:ln>
            <a:noFill/>
          </a:ln>
        </p:spPr>
        <p:txBody>
          <a:bodyPr spcFirstLastPara="1" wrap="square" lIns="91425" tIns="45700" rIns="91425" bIns="45700" anchor="t" anchorCtr="0">
            <a:noAutofit/>
          </a:bodyPr>
          <a:lstStyle>
            <a:lvl1pPr marL="457200" lvl="0" indent="-381000" algn="ctr">
              <a:spcBef>
                <a:spcPts val="480"/>
              </a:spcBef>
              <a:spcAft>
                <a:spcPts val="0"/>
              </a:spcAft>
              <a:buClr>
                <a:schemeClr val="lt1"/>
              </a:buClr>
              <a:buSzPts val="2400"/>
              <a:buChar char="•"/>
              <a:defRPr sz="2400">
                <a:solidFill>
                  <a:schemeClr val="lt1"/>
                </a:solidFill>
              </a:defRPr>
            </a:lvl1pPr>
            <a:lvl2pPr marL="914400" lvl="1" indent="-355600" algn="ctr">
              <a:spcBef>
                <a:spcPts val="400"/>
              </a:spcBef>
              <a:spcAft>
                <a:spcPts val="0"/>
              </a:spcAft>
              <a:buClr>
                <a:schemeClr val="lt1"/>
              </a:buClr>
              <a:buSzPts val="2000"/>
              <a:buChar char="–"/>
              <a:defRPr sz="2000">
                <a:solidFill>
                  <a:schemeClr val="lt1"/>
                </a:solidFill>
              </a:defRPr>
            </a:lvl2pPr>
            <a:lvl3pPr marL="1371600" lvl="2" indent="-342900" algn="ctr">
              <a:spcBef>
                <a:spcPts val="360"/>
              </a:spcBef>
              <a:spcAft>
                <a:spcPts val="0"/>
              </a:spcAft>
              <a:buClr>
                <a:schemeClr val="lt1"/>
              </a:buClr>
              <a:buSzPts val="1800"/>
              <a:buChar char="•"/>
              <a:defRPr sz="1800">
                <a:solidFill>
                  <a:schemeClr val="lt1"/>
                </a:solidFill>
              </a:defRPr>
            </a:lvl3pPr>
            <a:lvl4pPr marL="1828800" lvl="3" indent="-330200" algn="ctr">
              <a:spcBef>
                <a:spcPts val="320"/>
              </a:spcBef>
              <a:spcAft>
                <a:spcPts val="0"/>
              </a:spcAft>
              <a:buClr>
                <a:schemeClr val="lt1"/>
              </a:buClr>
              <a:buSzPts val="1600"/>
              <a:buChar char="–"/>
              <a:defRPr sz="1600">
                <a:solidFill>
                  <a:schemeClr val="lt1"/>
                </a:solidFill>
              </a:defRPr>
            </a:lvl4pPr>
            <a:lvl5pPr marL="2286000" lvl="4" indent="-330200" algn="ctr">
              <a:spcBef>
                <a:spcPts val="320"/>
              </a:spcBef>
              <a:spcAft>
                <a:spcPts val="0"/>
              </a:spcAft>
              <a:buClr>
                <a:schemeClr val="lt1"/>
              </a:buClr>
              <a:buSzPts val="1600"/>
              <a:buChar char="»"/>
              <a:defRPr sz="1600">
                <a:solidFill>
                  <a:schemeClr val="lt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6" name="Google Shape;36;p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6" name="Google Shape;46;p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457200" y="1200151"/>
            <a:ext cx="4038600" cy="33945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2" name="Google Shape;52;p8"/>
          <p:cNvSpPr txBox="1">
            <a:spLocks noGrp="1"/>
          </p:cNvSpPr>
          <p:nvPr>
            <p:ph type="body" idx="2"/>
          </p:nvPr>
        </p:nvSpPr>
        <p:spPr>
          <a:xfrm>
            <a:off x="4648200" y="1200151"/>
            <a:ext cx="4038600" cy="33945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3" name="Google Shape;53;p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7201" y="204787"/>
            <a:ext cx="3008400" cy="8715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3575050" y="204788"/>
            <a:ext cx="5111700" cy="4389900"/>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4" name="Google Shape;64;p10"/>
          <p:cNvSpPr txBox="1">
            <a:spLocks noGrp="1"/>
          </p:cNvSpPr>
          <p:nvPr>
            <p:ph type="body" idx="2"/>
          </p:nvPr>
        </p:nvSpPr>
        <p:spPr>
          <a:xfrm>
            <a:off x="457201" y="1076326"/>
            <a:ext cx="3008400" cy="3518400"/>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
          <p:cNvSpPr txBox="1"/>
          <p:nvPr/>
        </p:nvSpPr>
        <p:spPr>
          <a:xfrm>
            <a:off x="-9150" y="5213747"/>
            <a:ext cx="8389500" cy="523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518840" y="205988"/>
            <a:ext cx="8246100" cy="1068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AGRICULTURAL MACHINE CLOUD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457200" y="107627"/>
            <a:ext cx="8229600" cy="520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 sz="3600">
                <a:solidFill>
                  <a:schemeClr val="lt1"/>
                </a:solidFill>
              </a:rPr>
              <a:t>Database Engineering</a:t>
            </a:r>
            <a:endParaRPr/>
          </a:p>
        </p:txBody>
      </p:sp>
      <p:sp>
        <p:nvSpPr>
          <p:cNvPr id="158" name="Google Shape;158;p24"/>
          <p:cNvSpPr txBox="1">
            <a:spLocks noGrp="1"/>
          </p:cNvSpPr>
          <p:nvPr>
            <p:ph type="body" idx="1"/>
          </p:nvPr>
        </p:nvSpPr>
        <p:spPr>
          <a:xfrm>
            <a:off x="457200" y="1200150"/>
            <a:ext cx="4519200" cy="33945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Clr>
                <a:srgbClr val="000000"/>
              </a:buClr>
              <a:buSzPts val="2800"/>
              <a:buFont typeface="Times New Roman"/>
              <a:buChar char="•"/>
            </a:pPr>
            <a:r>
              <a:rPr lang="en" b="1">
                <a:solidFill>
                  <a:srgbClr val="000000"/>
                </a:solidFill>
                <a:latin typeface="Times New Roman"/>
                <a:ea typeface="Times New Roman"/>
                <a:cs typeface="Times New Roman"/>
                <a:sym typeface="Times New Roman"/>
              </a:rPr>
              <a:t>Sensor data collected in a MongoDB.</a:t>
            </a:r>
            <a:endParaRPr b="1">
              <a:solidFill>
                <a:srgbClr val="000000"/>
              </a:solidFill>
              <a:latin typeface="Times New Roman"/>
              <a:ea typeface="Times New Roman"/>
              <a:cs typeface="Times New Roman"/>
              <a:sym typeface="Times New Roman"/>
            </a:endParaRPr>
          </a:p>
          <a:p>
            <a:pPr marL="457200" lvl="0" indent="-406400" algn="l" rtl="0">
              <a:spcBef>
                <a:spcPts val="0"/>
              </a:spcBef>
              <a:spcAft>
                <a:spcPts val="0"/>
              </a:spcAft>
              <a:buClr>
                <a:srgbClr val="000000"/>
              </a:buClr>
              <a:buSzPts val="2800"/>
              <a:buFont typeface="Times New Roman"/>
              <a:buChar char="•"/>
            </a:pPr>
            <a:r>
              <a:rPr lang="en" b="1">
                <a:solidFill>
                  <a:srgbClr val="000000"/>
                </a:solidFill>
                <a:latin typeface="Times New Roman"/>
                <a:ea typeface="Times New Roman"/>
                <a:cs typeface="Times New Roman"/>
                <a:sym typeface="Times New Roman"/>
              </a:rPr>
              <a:t>DB connected to Business Logic Server and Cluster Manager.</a:t>
            </a:r>
            <a:endParaRPr b="1">
              <a:solidFill>
                <a:srgbClr val="000000"/>
              </a:solidFill>
              <a:latin typeface="Times New Roman"/>
              <a:ea typeface="Times New Roman"/>
              <a:cs typeface="Times New Roman"/>
              <a:sym typeface="Times New Roman"/>
            </a:endParaRPr>
          </a:p>
          <a:p>
            <a:pPr marL="457200" lvl="0" indent="-406400" algn="l" rtl="0">
              <a:spcBef>
                <a:spcPts val="0"/>
              </a:spcBef>
              <a:spcAft>
                <a:spcPts val="0"/>
              </a:spcAft>
              <a:buClr>
                <a:srgbClr val="000000"/>
              </a:buClr>
              <a:buSzPts val="2800"/>
              <a:buFont typeface="Times New Roman"/>
              <a:buChar char="•"/>
            </a:pPr>
            <a:r>
              <a:rPr lang="en" b="1">
                <a:solidFill>
                  <a:srgbClr val="000000"/>
                </a:solidFill>
                <a:latin typeface="Times New Roman"/>
                <a:ea typeface="Times New Roman"/>
                <a:cs typeface="Times New Roman"/>
                <a:sym typeface="Times New Roman"/>
              </a:rPr>
              <a:t>Location Hierarchy.</a:t>
            </a:r>
            <a:endParaRPr b="1">
              <a:solidFill>
                <a:srgbClr val="000000"/>
              </a:solidFill>
              <a:latin typeface="Times New Roman"/>
              <a:ea typeface="Times New Roman"/>
              <a:cs typeface="Times New Roman"/>
              <a:sym typeface="Times New Roman"/>
            </a:endParaRPr>
          </a:p>
          <a:p>
            <a:pPr marL="457200" lvl="0" indent="-406400" algn="l" rtl="0">
              <a:spcBef>
                <a:spcPts val="0"/>
              </a:spcBef>
              <a:spcAft>
                <a:spcPts val="0"/>
              </a:spcAft>
              <a:buClr>
                <a:srgbClr val="000000"/>
              </a:buClr>
              <a:buSzPts val="2800"/>
              <a:buFont typeface="Times New Roman"/>
              <a:buChar char="•"/>
            </a:pPr>
            <a:r>
              <a:rPr lang="en" b="1">
                <a:latin typeface="Times New Roman"/>
                <a:ea typeface="Times New Roman"/>
                <a:cs typeface="Times New Roman"/>
                <a:sym typeface="Times New Roman"/>
              </a:rPr>
              <a:t>Time series Hierarchy.</a:t>
            </a:r>
            <a:endParaRPr>
              <a:solidFill>
                <a:srgbClr val="FFFFFF"/>
              </a:solidFill>
            </a:endParaRPr>
          </a:p>
          <a:p>
            <a:pPr marL="457200" lvl="0" indent="0" algn="l" rtl="0">
              <a:spcBef>
                <a:spcPts val="560"/>
              </a:spcBef>
              <a:spcAft>
                <a:spcPts val="0"/>
              </a:spcAft>
              <a:buNone/>
            </a:pPr>
            <a:endParaRPr/>
          </a:p>
        </p:txBody>
      </p:sp>
      <p:pic>
        <p:nvPicPr>
          <p:cNvPr id="159" name="Google Shape;159;p24"/>
          <p:cNvPicPr preferRelativeResize="0"/>
          <p:nvPr/>
        </p:nvPicPr>
        <p:blipFill>
          <a:blip r:embed="rId3">
            <a:alphaModFix/>
          </a:blip>
          <a:stretch>
            <a:fillRect/>
          </a:stretch>
        </p:blipFill>
        <p:spPr>
          <a:xfrm>
            <a:off x="5645925" y="1429475"/>
            <a:ext cx="2926500" cy="3026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title"/>
          </p:nvPr>
        </p:nvSpPr>
        <p:spPr>
          <a:xfrm>
            <a:off x="448965" y="-139085"/>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Database Design</a:t>
            </a:r>
            <a:endParaRPr/>
          </a:p>
        </p:txBody>
      </p:sp>
      <p:sp>
        <p:nvSpPr>
          <p:cNvPr id="165" name="Google Shape;165;p25"/>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166" name="Google Shape;166;p25"/>
          <p:cNvPicPr preferRelativeResize="0"/>
          <p:nvPr/>
        </p:nvPicPr>
        <p:blipFill>
          <a:blip r:embed="rId3">
            <a:alphaModFix/>
          </a:blip>
          <a:stretch>
            <a:fillRect/>
          </a:stretch>
        </p:blipFill>
        <p:spPr>
          <a:xfrm>
            <a:off x="1600200" y="1284050"/>
            <a:ext cx="5943600" cy="351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6"/>
          <p:cNvSpPr txBox="1">
            <a:spLocks noGrp="1"/>
          </p:cNvSpPr>
          <p:nvPr>
            <p:ph type="title"/>
          </p:nvPr>
        </p:nvSpPr>
        <p:spPr>
          <a:xfrm>
            <a:off x="448940" y="-13666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Data in MongoDB Atlas</a:t>
            </a:r>
            <a:endParaRPr/>
          </a:p>
        </p:txBody>
      </p:sp>
      <p:pic>
        <p:nvPicPr>
          <p:cNvPr id="172" name="Google Shape;172;p26"/>
          <p:cNvPicPr preferRelativeResize="0"/>
          <p:nvPr/>
        </p:nvPicPr>
        <p:blipFill>
          <a:blip r:embed="rId3">
            <a:alphaModFix/>
          </a:blip>
          <a:stretch>
            <a:fillRect/>
          </a:stretch>
        </p:blipFill>
        <p:spPr>
          <a:xfrm>
            <a:off x="232500" y="1104175"/>
            <a:ext cx="8840700" cy="386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title"/>
          </p:nvPr>
        </p:nvSpPr>
        <p:spPr>
          <a:xfrm>
            <a:off x="448940" y="-13666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Technologies used</a:t>
            </a:r>
            <a:endParaRPr/>
          </a:p>
        </p:txBody>
      </p:sp>
      <p:sp>
        <p:nvSpPr>
          <p:cNvPr id="178" name="Google Shape;178;p27"/>
          <p:cNvSpPr/>
          <p:nvPr/>
        </p:nvSpPr>
        <p:spPr>
          <a:xfrm>
            <a:off x="717500" y="1728900"/>
            <a:ext cx="1720200" cy="24549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a:off x="717500" y="1728900"/>
            <a:ext cx="1720200" cy="4755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txBox="1"/>
          <p:nvPr/>
        </p:nvSpPr>
        <p:spPr>
          <a:xfrm>
            <a:off x="890300" y="1772100"/>
            <a:ext cx="15474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FRONTEND</a:t>
            </a:r>
            <a:endParaRPr sz="1800" b="1">
              <a:latin typeface="Times New Roman"/>
              <a:ea typeface="Times New Roman"/>
              <a:cs typeface="Times New Roman"/>
              <a:sym typeface="Times New Roman"/>
            </a:endParaRPr>
          </a:p>
        </p:txBody>
      </p:sp>
      <p:sp>
        <p:nvSpPr>
          <p:cNvPr id="181" name="Google Shape;181;p27"/>
          <p:cNvSpPr txBox="1"/>
          <p:nvPr/>
        </p:nvSpPr>
        <p:spPr>
          <a:xfrm>
            <a:off x="612800" y="2256225"/>
            <a:ext cx="1824900" cy="1841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 sz="1500" b="1">
                <a:latin typeface="Times New Roman"/>
                <a:ea typeface="Times New Roman"/>
                <a:cs typeface="Times New Roman"/>
                <a:sym typeface="Times New Roman"/>
              </a:rPr>
              <a:t>HTML</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b="1">
                <a:latin typeface="Times New Roman"/>
                <a:ea typeface="Times New Roman"/>
                <a:cs typeface="Times New Roman"/>
                <a:sym typeface="Times New Roman"/>
              </a:rPr>
              <a:t>CSS</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b="1">
                <a:latin typeface="Times New Roman"/>
                <a:ea typeface="Times New Roman"/>
                <a:cs typeface="Times New Roman"/>
                <a:sym typeface="Times New Roman"/>
              </a:rPr>
              <a:t>BOOTSTRAP</a:t>
            </a:r>
            <a:endParaRPr sz="1500" b="1">
              <a:latin typeface="Times New Roman"/>
              <a:ea typeface="Times New Roman"/>
              <a:cs typeface="Times New Roman"/>
              <a:sym typeface="Times New Roman"/>
            </a:endParaRPr>
          </a:p>
        </p:txBody>
      </p:sp>
      <p:sp>
        <p:nvSpPr>
          <p:cNvPr id="182" name="Google Shape;182;p27"/>
          <p:cNvSpPr/>
          <p:nvPr/>
        </p:nvSpPr>
        <p:spPr>
          <a:xfrm>
            <a:off x="2851800" y="1728900"/>
            <a:ext cx="1720200" cy="24549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7"/>
          <p:cNvSpPr/>
          <p:nvPr/>
        </p:nvSpPr>
        <p:spPr>
          <a:xfrm>
            <a:off x="2851800" y="1728900"/>
            <a:ext cx="1720200" cy="4755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7"/>
          <p:cNvSpPr txBox="1"/>
          <p:nvPr/>
        </p:nvSpPr>
        <p:spPr>
          <a:xfrm>
            <a:off x="3024600" y="1772100"/>
            <a:ext cx="15474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BACKEND</a:t>
            </a:r>
            <a:endParaRPr sz="1800" b="1">
              <a:latin typeface="Times New Roman"/>
              <a:ea typeface="Times New Roman"/>
              <a:cs typeface="Times New Roman"/>
              <a:sym typeface="Times New Roman"/>
            </a:endParaRPr>
          </a:p>
        </p:txBody>
      </p:sp>
      <p:sp>
        <p:nvSpPr>
          <p:cNvPr id="185" name="Google Shape;185;p27"/>
          <p:cNvSpPr txBox="1"/>
          <p:nvPr/>
        </p:nvSpPr>
        <p:spPr>
          <a:xfrm>
            <a:off x="2747100" y="2256225"/>
            <a:ext cx="1824900" cy="1841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 sz="1500" b="1">
                <a:latin typeface="Times New Roman"/>
                <a:ea typeface="Times New Roman"/>
                <a:cs typeface="Times New Roman"/>
                <a:sym typeface="Times New Roman"/>
              </a:rPr>
              <a:t>NODE JS</a:t>
            </a:r>
            <a:endParaRPr sz="1500" b="1">
              <a:latin typeface="Times New Roman"/>
              <a:ea typeface="Times New Roman"/>
              <a:cs typeface="Times New Roman"/>
              <a:sym typeface="Times New Roman"/>
            </a:endParaRPr>
          </a:p>
          <a:p>
            <a:pPr marL="457200" lvl="0" indent="-323850" algn="l" rtl="0">
              <a:spcBef>
                <a:spcPts val="0"/>
              </a:spcBef>
              <a:spcAft>
                <a:spcPts val="0"/>
              </a:spcAft>
              <a:buSzPts val="1500"/>
              <a:buFont typeface="Times New Roman"/>
              <a:buChar char="●"/>
            </a:pPr>
            <a:r>
              <a:rPr lang="en" sz="1500" b="1">
                <a:latin typeface="Times New Roman"/>
                <a:ea typeface="Times New Roman"/>
                <a:cs typeface="Times New Roman"/>
                <a:sym typeface="Times New Roman"/>
              </a:rPr>
              <a:t>EXPRESS JS</a:t>
            </a:r>
            <a:endParaRPr sz="1500" b="1">
              <a:latin typeface="Times New Roman"/>
              <a:ea typeface="Times New Roman"/>
              <a:cs typeface="Times New Roman"/>
              <a:sym typeface="Times New Roman"/>
            </a:endParaRPr>
          </a:p>
        </p:txBody>
      </p:sp>
      <p:sp>
        <p:nvSpPr>
          <p:cNvPr id="186" name="Google Shape;186;p27"/>
          <p:cNvSpPr/>
          <p:nvPr/>
        </p:nvSpPr>
        <p:spPr>
          <a:xfrm>
            <a:off x="5056150" y="1728900"/>
            <a:ext cx="1720200" cy="24549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5056150" y="1728900"/>
            <a:ext cx="1720200" cy="4755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txBox="1"/>
          <p:nvPr/>
        </p:nvSpPr>
        <p:spPr>
          <a:xfrm>
            <a:off x="5228950" y="1772100"/>
            <a:ext cx="15474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Times New Roman"/>
                <a:ea typeface="Times New Roman"/>
                <a:cs typeface="Times New Roman"/>
                <a:sym typeface="Times New Roman"/>
              </a:rPr>
              <a:t>DATABASE</a:t>
            </a:r>
            <a:endParaRPr sz="1800" b="1">
              <a:latin typeface="Times New Roman"/>
              <a:ea typeface="Times New Roman"/>
              <a:cs typeface="Times New Roman"/>
              <a:sym typeface="Times New Roman"/>
            </a:endParaRPr>
          </a:p>
        </p:txBody>
      </p:sp>
      <p:sp>
        <p:nvSpPr>
          <p:cNvPr id="189" name="Google Shape;189;p27"/>
          <p:cNvSpPr txBox="1"/>
          <p:nvPr/>
        </p:nvSpPr>
        <p:spPr>
          <a:xfrm>
            <a:off x="4951450" y="2256225"/>
            <a:ext cx="1824900" cy="1841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 sz="1500" b="1">
                <a:latin typeface="Times New Roman"/>
                <a:ea typeface="Times New Roman"/>
                <a:cs typeface="Times New Roman"/>
                <a:sym typeface="Times New Roman"/>
              </a:rPr>
              <a:t>MONGODB</a:t>
            </a:r>
            <a:endParaRPr sz="1500" b="1">
              <a:latin typeface="Times New Roman"/>
              <a:ea typeface="Times New Roman"/>
              <a:cs typeface="Times New Roman"/>
              <a:sym typeface="Times New Roman"/>
            </a:endParaRPr>
          </a:p>
          <a:p>
            <a:pPr marL="0" lvl="0" indent="0" algn="l" rtl="0">
              <a:spcBef>
                <a:spcPts val="0"/>
              </a:spcBef>
              <a:spcAft>
                <a:spcPts val="0"/>
              </a:spcAft>
              <a:buNone/>
            </a:pPr>
            <a:endParaRPr sz="1500" b="1">
              <a:latin typeface="Times New Roman"/>
              <a:ea typeface="Times New Roman"/>
              <a:cs typeface="Times New Roman"/>
              <a:sym typeface="Times New Roman"/>
            </a:endParaRPr>
          </a:p>
        </p:txBody>
      </p:sp>
      <p:sp>
        <p:nvSpPr>
          <p:cNvPr id="190" name="Google Shape;190;p27"/>
          <p:cNvSpPr/>
          <p:nvPr/>
        </p:nvSpPr>
        <p:spPr>
          <a:xfrm>
            <a:off x="7191350" y="1728900"/>
            <a:ext cx="1720200" cy="2454900"/>
          </a:xfrm>
          <a:prstGeom prst="rect">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7191350" y="1728900"/>
            <a:ext cx="1720200" cy="475500"/>
          </a:xfrm>
          <a:prstGeom prst="rect">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txBox="1"/>
          <p:nvPr/>
        </p:nvSpPr>
        <p:spPr>
          <a:xfrm>
            <a:off x="7191350" y="1772100"/>
            <a:ext cx="1952700" cy="3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Times New Roman"/>
                <a:ea typeface="Times New Roman"/>
                <a:cs typeface="Times New Roman"/>
                <a:sym typeface="Times New Roman"/>
              </a:rPr>
              <a:t>VISUALIZATION</a:t>
            </a:r>
            <a:endParaRPr sz="1600" b="1">
              <a:latin typeface="Times New Roman"/>
              <a:ea typeface="Times New Roman"/>
              <a:cs typeface="Times New Roman"/>
              <a:sym typeface="Times New Roman"/>
            </a:endParaRPr>
          </a:p>
        </p:txBody>
      </p:sp>
      <p:sp>
        <p:nvSpPr>
          <p:cNvPr id="193" name="Google Shape;193;p27"/>
          <p:cNvSpPr txBox="1"/>
          <p:nvPr/>
        </p:nvSpPr>
        <p:spPr>
          <a:xfrm>
            <a:off x="7086650" y="2256225"/>
            <a:ext cx="1824900" cy="18414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Times New Roman"/>
              <a:buChar char="●"/>
            </a:pPr>
            <a:r>
              <a:rPr lang="en" sz="1500" b="1">
                <a:latin typeface="Times New Roman"/>
                <a:ea typeface="Times New Roman"/>
                <a:cs typeface="Times New Roman"/>
                <a:sym typeface="Times New Roman"/>
              </a:rPr>
              <a:t>High charts</a:t>
            </a:r>
            <a:endParaRPr sz="1500" b="1">
              <a:latin typeface="Times New Roman"/>
              <a:ea typeface="Times New Roman"/>
              <a:cs typeface="Times New Roman"/>
              <a:sym typeface="Times New Roman"/>
            </a:endParaRPr>
          </a:p>
          <a:p>
            <a:pPr marL="0" lvl="0" indent="0" algn="l" rtl="0">
              <a:spcBef>
                <a:spcPts val="0"/>
              </a:spcBef>
              <a:spcAft>
                <a:spcPts val="0"/>
              </a:spcAft>
              <a:buNone/>
            </a:pPr>
            <a:endParaRPr sz="1500" b="1">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p:nvPr>
        </p:nvSpPr>
        <p:spPr>
          <a:xfrm>
            <a:off x="448940" y="-94485"/>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Dashboard</a:t>
            </a:r>
            <a:endParaRPr/>
          </a:p>
        </p:txBody>
      </p:sp>
      <p:pic>
        <p:nvPicPr>
          <p:cNvPr id="199" name="Google Shape;199;p28"/>
          <p:cNvPicPr preferRelativeResize="0"/>
          <p:nvPr/>
        </p:nvPicPr>
        <p:blipFill>
          <a:blip r:embed="rId3">
            <a:alphaModFix/>
          </a:blip>
          <a:stretch>
            <a:fillRect/>
          </a:stretch>
        </p:blipFill>
        <p:spPr>
          <a:xfrm>
            <a:off x="767875" y="1154125"/>
            <a:ext cx="7228451" cy="3860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448965" y="-86185"/>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AWS Set Up - Approach</a:t>
            </a:r>
            <a:endParaRPr/>
          </a:p>
        </p:txBody>
      </p:sp>
      <p:sp>
        <p:nvSpPr>
          <p:cNvPr id="205" name="Google Shape;205;p29"/>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pic>
        <p:nvPicPr>
          <p:cNvPr id="206" name="Google Shape;206;p29"/>
          <p:cNvPicPr preferRelativeResize="0"/>
          <p:nvPr/>
        </p:nvPicPr>
        <p:blipFill>
          <a:blip r:embed="rId3">
            <a:alphaModFix/>
          </a:blip>
          <a:stretch>
            <a:fillRect/>
          </a:stretch>
        </p:blipFill>
        <p:spPr>
          <a:xfrm>
            <a:off x="538650" y="1264500"/>
            <a:ext cx="8066700" cy="3445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title"/>
          </p:nvPr>
        </p:nvSpPr>
        <p:spPr>
          <a:xfrm>
            <a:off x="448965" y="-11101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AWS Set Up - Architecture</a:t>
            </a:r>
            <a:endParaRPr/>
          </a:p>
        </p:txBody>
      </p:sp>
      <p:sp>
        <p:nvSpPr>
          <p:cNvPr id="212" name="Google Shape;212;p30"/>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13" name="Google Shape;213;p30"/>
          <p:cNvPicPr preferRelativeResize="0"/>
          <p:nvPr/>
        </p:nvPicPr>
        <p:blipFill>
          <a:blip r:embed="rId3">
            <a:alphaModFix/>
          </a:blip>
          <a:stretch>
            <a:fillRect/>
          </a:stretch>
        </p:blipFill>
        <p:spPr>
          <a:xfrm>
            <a:off x="448975" y="1119063"/>
            <a:ext cx="8246101" cy="3817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589515" y="-70260"/>
            <a:ext cx="8246100" cy="916200"/>
          </a:xfrm>
          <a:prstGeom prst="rect">
            <a:avLst/>
          </a:prstGeom>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
                <a:solidFill>
                  <a:srgbClr val="FFFFFF"/>
                </a:solidFill>
                <a:latin typeface="Arial"/>
                <a:ea typeface="Arial"/>
                <a:cs typeface="Arial"/>
                <a:sym typeface="Arial"/>
              </a:rPr>
              <a:t>VPC and Availability Zones</a:t>
            </a:r>
            <a:endParaRPr/>
          </a:p>
        </p:txBody>
      </p:sp>
      <p:sp>
        <p:nvSpPr>
          <p:cNvPr id="219" name="Google Shape;219;p31"/>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20" name="Google Shape;220;p31"/>
          <p:cNvPicPr preferRelativeResize="0"/>
          <p:nvPr/>
        </p:nvPicPr>
        <p:blipFill>
          <a:blip r:embed="rId3">
            <a:alphaModFix/>
          </a:blip>
          <a:stretch>
            <a:fillRect/>
          </a:stretch>
        </p:blipFill>
        <p:spPr>
          <a:xfrm>
            <a:off x="1489650" y="1197388"/>
            <a:ext cx="6619100" cy="3721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673790" y="200615"/>
            <a:ext cx="8246100" cy="916200"/>
          </a:xfrm>
          <a:prstGeom prst="rect">
            <a:avLst/>
          </a:prstGeom>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VPC and Availability Zones</a:t>
            </a:r>
            <a:endParaRPr/>
          </a:p>
          <a:p>
            <a:pPr marL="0" lvl="0" indent="0" algn="ctr" rtl="0">
              <a:spcBef>
                <a:spcPts val="0"/>
              </a:spcBef>
              <a:spcAft>
                <a:spcPts val="0"/>
              </a:spcAft>
              <a:buNone/>
            </a:pPr>
            <a:endParaRPr/>
          </a:p>
        </p:txBody>
      </p:sp>
      <p:sp>
        <p:nvSpPr>
          <p:cNvPr id="226" name="Google Shape;226;p32"/>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27" name="Google Shape;227;p32"/>
          <p:cNvPicPr preferRelativeResize="0"/>
          <p:nvPr/>
        </p:nvPicPr>
        <p:blipFill>
          <a:blip r:embed="rId3">
            <a:alphaModFix/>
          </a:blip>
          <a:stretch>
            <a:fillRect/>
          </a:stretch>
        </p:blipFill>
        <p:spPr>
          <a:xfrm>
            <a:off x="1164975" y="1116825"/>
            <a:ext cx="6814100" cy="3831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448965" y="-122585"/>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Amazon Machine Image</a:t>
            </a:r>
            <a:endParaRPr/>
          </a:p>
        </p:txBody>
      </p:sp>
      <p:sp>
        <p:nvSpPr>
          <p:cNvPr id="233" name="Google Shape;233;p33"/>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34" name="Google Shape;234;p33"/>
          <p:cNvPicPr preferRelativeResize="0"/>
          <p:nvPr/>
        </p:nvPicPr>
        <p:blipFill>
          <a:blip r:embed="rId3">
            <a:alphaModFix/>
          </a:blip>
          <a:stretch>
            <a:fillRect/>
          </a:stretch>
        </p:blipFill>
        <p:spPr>
          <a:xfrm>
            <a:off x="1236675" y="1155950"/>
            <a:ext cx="6517524" cy="36643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87468" y="0"/>
            <a:ext cx="8246100" cy="792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dirty="0"/>
              <a:t>TEAM</a:t>
            </a:r>
            <a:endParaRPr dirty="0"/>
          </a:p>
        </p:txBody>
      </p:sp>
      <p:sp>
        <p:nvSpPr>
          <p:cNvPr id="106" name="Google Shape;106;p16"/>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r>
              <a:rPr lang="en" b="1">
                <a:solidFill>
                  <a:srgbClr val="000000"/>
                </a:solidFill>
                <a:latin typeface="Times New Roman"/>
                <a:ea typeface="Times New Roman"/>
                <a:cs typeface="Times New Roman"/>
                <a:sym typeface="Times New Roman"/>
              </a:rPr>
              <a:t>Submitted by Team 13:</a:t>
            </a:r>
            <a:endParaRPr b="1">
              <a:solidFill>
                <a:srgbClr val="000000"/>
              </a:solidFill>
              <a:latin typeface="Times New Roman"/>
              <a:ea typeface="Times New Roman"/>
              <a:cs typeface="Times New Roman"/>
              <a:sym typeface="Times New Roman"/>
            </a:endParaRPr>
          </a:p>
          <a:p>
            <a:pPr marL="0" lvl="0" indent="0" algn="ctr" rtl="0">
              <a:spcBef>
                <a:spcPts val="560"/>
              </a:spcBef>
              <a:spcAft>
                <a:spcPts val="0"/>
              </a:spcAft>
              <a:buNone/>
            </a:pPr>
            <a:endParaRPr/>
          </a:p>
          <a:p>
            <a:pPr marL="0" lvl="0" indent="0" algn="ctr" rtl="0">
              <a:spcBef>
                <a:spcPts val="560"/>
              </a:spcBef>
              <a:spcAft>
                <a:spcPts val="0"/>
              </a:spcAft>
              <a:buNone/>
            </a:pPr>
            <a:endParaRPr/>
          </a:p>
          <a:p>
            <a:pPr marL="0" lvl="0" indent="0" algn="ctr" rtl="0">
              <a:spcBef>
                <a:spcPts val="560"/>
              </a:spcBef>
              <a:spcAft>
                <a:spcPts val="0"/>
              </a:spcAft>
              <a:buNone/>
            </a:pPr>
            <a:endParaRPr/>
          </a:p>
          <a:p>
            <a:pPr marL="0" lvl="0" indent="0" algn="ctr" rtl="0">
              <a:spcBef>
                <a:spcPts val="560"/>
              </a:spcBef>
              <a:spcAft>
                <a:spcPts val="0"/>
              </a:spcAft>
              <a:buNone/>
            </a:pPr>
            <a:endParaRPr/>
          </a:p>
          <a:p>
            <a:pPr marL="0" lvl="0" indent="0" algn="ctr" rtl="0">
              <a:spcBef>
                <a:spcPts val="560"/>
              </a:spcBef>
              <a:spcAft>
                <a:spcPts val="0"/>
              </a:spcAft>
              <a:buNone/>
            </a:pPr>
            <a:r>
              <a:rPr lang="en" b="1">
                <a:latin typeface="Times New Roman"/>
                <a:ea typeface="Times New Roman"/>
                <a:cs typeface="Times New Roman"/>
                <a:sym typeface="Times New Roman"/>
              </a:rPr>
              <a:t>Submitted to Prof. Jerry Gao</a:t>
            </a:r>
            <a:endParaRPr b="1">
              <a:latin typeface="Times New Roman"/>
              <a:ea typeface="Times New Roman"/>
              <a:cs typeface="Times New Roman"/>
              <a:sym typeface="Times New Roman"/>
            </a:endParaRPr>
          </a:p>
        </p:txBody>
      </p:sp>
      <p:graphicFrame>
        <p:nvGraphicFramePr>
          <p:cNvPr id="107" name="Google Shape;107;p16"/>
          <p:cNvGraphicFramePr/>
          <p:nvPr/>
        </p:nvGraphicFramePr>
        <p:xfrm>
          <a:off x="952500" y="1809750"/>
          <a:ext cx="7239000" cy="1981050"/>
        </p:xfrm>
        <a:graphic>
          <a:graphicData uri="http://schemas.openxmlformats.org/drawingml/2006/table">
            <a:tbl>
              <a:tblPr>
                <a:noFill/>
                <a:tableStyleId>{A4EB003C-8F44-4AE4-BC16-D02529D2075B}</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TEAM MEMBER</a:t>
                      </a:r>
                      <a:endParaRPr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COMPONENT/ ROLE</a:t>
                      </a:r>
                      <a:endParaRPr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Aditi Khurd  </a:t>
                      </a:r>
                      <a:endParaRPr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Database Design</a:t>
                      </a:r>
                      <a:endParaRPr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dirty="0">
                          <a:latin typeface="Times New Roman"/>
                          <a:ea typeface="Times New Roman"/>
                          <a:cs typeface="Times New Roman"/>
                          <a:sym typeface="Times New Roman"/>
                        </a:rPr>
                        <a:t>Parineeta Kishore Patil</a:t>
                      </a:r>
                      <a:endParaRPr b="1" dirty="0">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Sensors &amp; Cloud Deployment</a:t>
                      </a:r>
                      <a:endParaRPr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Saikumar Reddy Sandannagari</a:t>
                      </a:r>
                      <a:endParaRPr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UI + Dashboard </a:t>
                      </a:r>
                      <a:endParaRPr b="1">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latin typeface="Times New Roman"/>
                          <a:ea typeface="Times New Roman"/>
                          <a:cs typeface="Times New Roman"/>
                          <a:sym typeface="Times New Roman"/>
                        </a:rPr>
                        <a:t>Siddarth Varanasi                      </a:t>
                      </a:r>
                      <a:endParaRPr b="1">
                        <a:latin typeface="Times New Roman"/>
                        <a:ea typeface="Times New Roman"/>
                        <a:cs typeface="Times New Roman"/>
                        <a:sym typeface="Times New Roman"/>
                      </a:endParaRPr>
                    </a:p>
                  </a:txBody>
                  <a:tcPr marL="91425" marR="91425" marT="91425" marB="91425"/>
                </a:tc>
                <a:tc>
                  <a:txBody>
                    <a:bodyPr/>
                    <a:lstStyle/>
                    <a:p>
                      <a:pPr marL="0" lvl="0" indent="0" algn="l" rtl="0">
                        <a:spcBef>
                          <a:spcPts val="0"/>
                        </a:spcBef>
                        <a:spcAft>
                          <a:spcPts val="0"/>
                        </a:spcAft>
                        <a:buNone/>
                      </a:pPr>
                      <a:r>
                        <a:rPr lang="en" b="1" dirty="0">
                          <a:latin typeface="Times New Roman"/>
                          <a:ea typeface="Times New Roman"/>
                          <a:cs typeface="Times New Roman"/>
                          <a:sym typeface="Times New Roman"/>
                        </a:rPr>
                        <a:t>APIs/ Backend for UI</a:t>
                      </a:r>
                      <a:endParaRPr b="1" dirty="0">
                        <a:latin typeface="Times New Roman"/>
                        <a:ea typeface="Times New Roman"/>
                        <a:cs typeface="Times New Roman"/>
                        <a:sym typeface="Times New Roman"/>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title"/>
          </p:nvPr>
        </p:nvSpPr>
        <p:spPr>
          <a:xfrm>
            <a:off x="448965" y="-10856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AWS Launch Configuration</a:t>
            </a:r>
            <a:endParaRPr/>
          </a:p>
        </p:txBody>
      </p:sp>
      <p:sp>
        <p:nvSpPr>
          <p:cNvPr id="240" name="Google Shape;240;p34"/>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41" name="Google Shape;241;p34"/>
          <p:cNvPicPr preferRelativeResize="0"/>
          <p:nvPr/>
        </p:nvPicPr>
        <p:blipFill>
          <a:blip r:embed="rId3">
            <a:alphaModFix/>
          </a:blip>
          <a:stretch>
            <a:fillRect/>
          </a:stretch>
        </p:blipFill>
        <p:spPr>
          <a:xfrm>
            <a:off x="1229663" y="1197400"/>
            <a:ext cx="6684675" cy="3758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448965" y="-8046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AWS Auto Scaling - Setup</a:t>
            </a:r>
            <a:endParaRPr/>
          </a:p>
        </p:txBody>
      </p:sp>
      <p:sp>
        <p:nvSpPr>
          <p:cNvPr id="247" name="Google Shape;247;p35"/>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48" name="Google Shape;248;p35"/>
          <p:cNvPicPr preferRelativeResize="0"/>
          <p:nvPr/>
        </p:nvPicPr>
        <p:blipFill>
          <a:blip r:embed="rId3">
            <a:alphaModFix/>
          </a:blip>
          <a:stretch>
            <a:fillRect/>
          </a:stretch>
        </p:blipFill>
        <p:spPr>
          <a:xfrm>
            <a:off x="1339750" y="1197400"/>
            <a:ext cx="6594536" cy="3707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title"/>
          </p:nvPr>
        </p:nvSpPr>
        <p:spPr>
          <a:xfrm>
            <a:off x="448965" y="-10856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AWS Auto Scaling - Policies</a:t>
            </a:r>
            <a:endParaRPr/>
          </a:p>
        </p:txBody>
      </p:sp>
      <p:sp>
        <p:nvSpPr>
          <p:cNvPr id="254" name="Google Shape;254;p36"/>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55" name="Google Shape;255;p36"/>
          <p:cNvPicPr preferRelativeResize="0"/>
          <p:nvPr/>
        </p:nvPicPr>
        <p:blipFill>
          <a:blip r:embed="rId3">
            <a:alphaModFix/>
          </a:blip>
          <a:stretch>
            <a:fillRect/>
          </a:stretch>
        </p:blipFill>
        <p:spPr>
          <a:xfrm>
            <a:off x="1391275" y="1197400"/>
            <a:ext cx="6543775" cy="367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7"/>
          <p:cNvSpPr txBox="1">
            <a:spLocks noGrp="1"/>
          </p:cNvSpPr>
          <p:nvPr>
            <p:ph type="title"/>
          </p:nvPr>
        </p:nvSpPr>
        <p:spPr>
          <a:xfrm>
            <a:off x="603565" y="-10856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AWS Load Balancer Setup</a:t>
            </a:r>
            <a:endParaRPr/>
          </a:p>
        </p:txBody>
      </p:sp>
      <p:sp>
        <p:nvSpPr>
          <p:cNvPr id="261" name="Google Shape;261;p37"/>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62" name="Google Shape;262;p37"/>
          <p:cNvPicPr preferRelativeResize="0"/>
          <p:nvPr/>
        </p:nvPicPr>
        <p:blipFill>
          <a:blip r:embed="rId3">
            <a:alphaModFix/>
          </a:blip>
          <a:stretch>
            <a:fillRect/>
          </a:stretch>
        </p:blipFill>
        <p:spPr>
          <a:xfrm>
            <a:off x="1508425" y="1197402"/>
            <a:ext cx="6436401" cy="3618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title"/>
          </p:nvPr>
        </p:nvSpPr>
        <p:spPr>
          <a:xfrm>
            <a:off x="448965" y="-9451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AWS Architecure Setup</a:t>
            </a:r>
            <a:endParaRPr/>
          </a:p>
        </p:txBody>
      </p:sp>
      <p:sp>
        <p:nvSpPr>
          <p:cNvPr id="268" name="Google Shape;268;p38"/>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69" name="Google Shape;269;p38"/>
          <p:cNvPicPr preferRelativeResize="0"/>
          <p:nvPr/>
        </p:nvPicPr>
        <p:blipFill>
          <a:blip r:embed="rId3">
            <a:alphaModFix/>
          </a:blip>
          <a:stretch>
            <a:fillRect/>
          </a:stretch>
        </p:blipFill>
        <p:spPr>
          <a:xfrm>
            <a:off x="1392400" y="1197400"/>
            <a:ext cx="6518750" cy="3665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9"/>
          <p:cNvSpPr txBox="1">
            <a:spLocks noGrp="1"/>
          </p:cNvSpPr>
          <p:nvPr>
            <p:ph type="title"/>
          </p:nvPr>
        </p:nvSpPr>
        <p:spPr>
          <a:xfrm>
            <a:off x="448965" y="-80435"/>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AWS CloudWatch</a:t>
            </a:r>
            <a:endParaRPr/>
          </a:p>
        </p:txBody>
      </p:sp>
      <p:sp>
        <p:nvSpPr>
          <p:cNvPr id="275" name="Google Shape;275;p39"/>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76" name="Google Shape;276;p39"/>
          <p:cNvPicPr preferRelativeResize="0"/>
          <p:nvPr/>
        </p:nvPicPr>
        <p:blipFill>
          <a:blip r:embed="rId3">
            <a:alphaModFix/>
          </a:blip>
          <a:stretch>
            <a:fillRect/>
          </a:stretch>
        </p:blipFill>
        <p:spPr>
          <a:xfrm>
            <a:off x="1300100" y="1197400"/>
            <a:ext cx="6543799" cy="3679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448965" y="-123385"/>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Future Enhancement</a:t>
            </a:r>
            <a:endParaRPr/>
          </a:p>
        </p:txBody>
      </p:sp>
      <p:sp>
        <p:nvSpPr>
          <p:cNvPr id="282" name="Google Shape;282;p40"/>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l" rtl="0">
              <a:spcBef>
                <a:spcPts val="560"/>
              </a:spcBef>
              <a:spcAft>
                <a:spcPts val="0"/>
              </a:spcAft>
              <a:buNone/>
            </a:pPr>
            <a:endParaRPr/>
          </a:p>
          <a:p>
            <a:pPr marL="457200" lvl="0" indent="-406400" algn="l" rtl="0">
              <a:spcBef>
                <a:spcPts val="560"/>
              </a:spcBef>
              <a:spcAft>
                <a:spcPts val="0"/>
              </a:spcAft>
              <a:buClr>
                <a:srgbClr val="000000"/>
              </a:buClr>
              <a:buSzPts val="2800"/>
              <a:buFont typeface="Times New Roman"/>
              <a:buChar char="•"/>
            </a:pPr>
            <a:r>
              <a:rPr lang="en" b="1">
                <a:solidFill>
                  <a:srgbClr val="000000"/>
                </a:solidFill>
                <a:latin typeface="Times New Roman"/>
                <a:ea typeface="Times New Roman"/>
                <a:cs typeface="Times New Roman"/>
                <a:sym typeface="Times New Roman"/>
              </a:rPr>
              <a:t>More accurate sensor tracking.</a:t>
            </a:r>
            <a:endParaRPr b="1">
              <a:solidFill>
                <a:srgbClr val="000000"/>
              </a:solidFill>
              <a:latin typeface="Times New Roman"/>
              <a:ea typeface="Times New Roman"/>
              <a:cs typeface="Times New Roman"/>
              <a:sym typeface="Times New Roman"/>
            </a:endParaRPr>
          </a:p>
          <a:p>
            <a:pPr marL="914400" lvl="0" indent="0" algn="l" rtl="0">
              <a:spcBef>
                <a:spcPts val="560"/>
              </a:spcBef>
              <a:spcAft>
                <a:spcPts val="0"/>
              </a:spcAft>
              <a:buNone/>
            </a:pPr>
            <a:endParaRPr b="1">
              <a:solidFill>
                <a:srgbClr val="000000"/>
              </a:solidFill>
              <a:latin typeface="Times New Roman"/>
              <a:ea typeface="Times New Roman"/>
              <a:cs typeface="Times New Roman"/>
              <a:sym typeface="Times New Roman"/>
            </a:endParaRPr>
          </a:p>
          <a:p>
            <a:pPr marL="457200" lvl="0" indent="-406400" algn="l" rtl="0">
              <a:spcBef>
                <a:spcPts val="560"/>
              </a:spcBef>
              <a:spcAft>
                <a:spcPts val="0"/>
              </a:spcAft>
              <a:buClr>
                <a:srgbClr val="000000"/>
              </a:buClr>
              <a:buSzPts val="2800"/>
              <a:buFont typeface="Times New Roman"/>
              <a:buChar char="•"/>
            </a:pPr>
            <a:r>
              <a:rPr lang="en" b="1">
                <a:solidFill>
                  <a:srgbClr val="000000"/>
                </a:solidFill>
                <a:latin typeface="Times New Roman"/>
                <a:ea typeface="Times New Roman"/>
                <a:cs typeface="Times New Roman"/>
                <a:sym typeface="Times New Roman"/>
              </a:rPr>
              <a:t>Machine Learning advancement.</a:t>
            </a:r>
            <a:endParaRPr b="1">
              <a:solidFill>
                <a:srgbClr val="000000"/>
              </a:solidFill>
              <a:latin typeface="Times New Roman"/>
              <a:ea typeface="Times New Roman"/>
              <a:cs typeface="Times New Roman"/>
              <a:sym typeface="Times New Roman"/>
            </a:endParaRPr>
          </a:p>
          <a:p>
            <a:pPr marL="914400" lvl="0" indent="0" algn="l" rtl="0">
              <a:spcBef>
                <a:spcPts val="560"/>
              </a:spcBef>
              <a:spcAft>
                <a:spcPts val="0"/>
              </a:spcAft>
              <a:buNone/>
            </a:pPr>
            <a:endParaRPr b="1">
              <a:solidFill>
                <a:srgbClr val="000000"/>
              </a:solidFill>
              <a:latin typeface="Times New Roman"/>
              <a:ea typeface="Times New Roman"/>
              <a:cs typeface="Times New Roman"/>
              <a:sym typeface="Times New Roman"/>
            </a:endParaRPr>
          </a:p>
          <a:p>
            <a:pPr marL="457200" lvl="0" indent="-406400" algn="l" rtl="0">
              <a:spcBef>
                <a:spcPts val="560"/>
              </a:spcBef>
              <a:spcAft>
                <a:spcPts val="0"/>
              </a:spcAft>
              <a:buClr>
                <a:srgbClr val="000000"/>
              </a:buClr>
              <a:buSzPts val="2800"/>
              <a:buFont typeface="Times New Roman"/>
              <a:buChar char="•"/>
            </a:pPr>
            <a:r>
              <a:rPr lang="en" b="1">
                <a:solidFill>
                  <a:srgbClr val="000000"/>
                </a:solidFill>
                <a:latin typeface="Times New Roman"/>
                <a:ea typeface="Times New Roman"/>
                <a:cs typeface="Times New Roman"/>
                <a:sym typeface="Times New Roman"/>
              </a:rPr>
              <a:t>Implementing android application.</a:t>
            </a:r>
            <a:endParaRPr b="1">
              <a:solidFill>
                <a:srgbClr val="000000"/>
              </a:solidFill>
              <a:latin typeface="Times New Roman"/>
              <a:ea typeface="Times New Roman"/>
              <a:cs typeface="Times New Roman"/>
              <a:sym typeface="Times New Roman"/>
            </a:endParaRPr>
          </a:p>
        </p:txBody>
      </p:sp>
      <p:pic>
        <p:nvPicPr>
          <p:cNvPr id="283" name="Google Shape;283;p40"/>
          <p:cNvPicPr preferRelativeResize="0"/>
          <p:nvPr/>
        </p:nvPicPr>
        <p:blipFill>
          <a:blip r:embed="rId3">
            <a:alphaModFix/>
          </a:blip>
          <a:stretch>
            <a:fillRect/>
          </a:stretch>
        </p:blipFill>
        <p:spPr>
          <a:xfrm>
            <a:off x="6356688" y="2091513"/>
            <a:ext cx="2143125" cy="214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289" name="Google Shape;289;p41"/>
          <p:cNvPicPr preferRelativeResize="0"/>
          <p:nvPr/>
        </p:nvPicPr>
        <p:blipFill>
          <a:blip r:embed="rId3">
            <a:alphaModFix/>
          </a:blip>
          <a:stretch>
            <a:fillRect/>
          </a:stretch>
        </p:blipFill>
        <p:spPr>
          <a:xfrm>
            <a:off x="1830425" y="1197400"/>
            <a:ext cx="5224300" cy="373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81300" y="-84325"/>
            <a:ext cx="8246100" cy="792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dirty="0">
                <a:solidFill>
                  <a:srgbClr val="FFFFFF"/>
                </a:solidFill>
                <a:latin typeface="Times New Roman"/>
                <a:ea typeface="Times New Roman"/>
                <a:cs typeface="Times New Roman"/>
                <a:sym typeface="Times New Roman"/>
              </a:rPr>
              <a:t>Agenda</a:t>
            </a:r>
            <a:endParaRPr dirty="0">
              <a:solidFill>
                <a:srgbClr val="FFFFFF"/>
              </a:solidFill>
              <a:latin typeface="Times New Roman"/>
              <a:ea typeface="Times New Roman"/>
              <a:cs typeface="Times New Roman"/>
              <a:sym typeface="Times New Roman"/>
            </a:endParaRPr>
          </a:p>
        </p:txBody>
      </p:sp>
      <p:sp>
        <p:nvSpPr>
          <p:cNvPr id="113" name="Google Shape;113;p17"/>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Clr>
                <a:srgbClr val="000000"/>
              </a:buClr>
              <a:buSzPts val="2800"/>
              <a:buFont typeface="Times New Roman"/>
              <a:buChar char="●"/>
            </a:pPr>
            <a:r>
              <a:rPr lang="en" b="1" dirty="0">
                <a:solidFill>
                  <a:srgbClr val="000000"/>
                </a:solidFill>
                <a:latin typeface="Times New Roman"/>
                <a:ea typeface="Times New Roman"/>
                <a:cs typeface="Times New Roman"/>
                <a:sym typeface="Times New Roman"/>
              </a:rPr>
              <a:t>Introduction &amp; motivation</a:t>
            </a:r>
            <a:endParaRPr b="1" dirty="0">
              <a:solidFill>
                <a:srgbClr val="000000"/>
              </a:solidFill>
              <a:latin typeface="Times New Roman"/>
              <a:ea typeface="Times New Roman"/>
              <a:cs typeface="Times New Roman"/>
              <a:sym typeface="Times New Roman"/>
            </a:endParaRPr>
          </a:p>
          <a:p>
            <a:pPr marL="457200" lvl="0" indent="-406400" algn="l" rtl="0">
              <a:spcBef>
                <a:spcPts val="0"/>
              </a:spcBef>
              <a:spcAft>
                <a:spcPts val="0"/>
              </a:spcAft>
              <a:buClr>
                <a:srgbClr val="000000"/>
              </a:buClr>
              <a:buSzPts val="2800"/>
              <a:buFont typeface="Times New Roman"/>
              <a:buChar char="●"/>
            </a:pPr>
            <a:r>
              <a:rPr lang="en" b="1" dirty="0">
                <a:solidFill>
                  <a:srgbClr val="000000"/>
                </a:solidFill>
                <a:latin typeface="Times New Roman"/>
                <a:ea typeface="Times New Roman"/>
                <a:cs typeface="Times New Roman"/>
                <a:sym typeface="Times New Roman"/>
              </a:rPr>
              <a:t>Requirements and implementation </a:t>
            </a:r>
            <a:endParaRPr b="1" dirty="0">
              <a:solidFill>
                <a:srgbClr val="000000"/>
              </a:solidFill>
              <a:latin typeface="Times New Roman"/>
              <a:ea typeface="Times New Roman"/>
              <a:cs typeface="Times New Roman"/>
              <a:sym typeface="Times New Roman"/>
            </a:endParaRPr>
          </a:p>
          <a:p>
            <a:pPr marL="457200" lvl="0" indent="-406400" algn="l" rtl="0">
              <a:spcBef>
                <a:spcPts val="0"/>
              </a:spcBef>
              <a:spcAft>
                <a:spcPts val="0"/>
              </a:spcAft>
              <a:buClr>
                <a:srgbClr val="000000"/>
              </a:buClr>
              <a:buSzPts val="2800"/>
              <a:buFont typeface="Times New Roman"/>
              <a:buChar char="●"/>
            </a:pPr>
            <a:r>
              <a:rPr lang="en" b="1" dirty="0">
                <a:solidFill>
                  <a:srgbClr val="000000"/>
                </a:solidFill>
                <a:latin typeface="Times New Roman"/>
                <a:ea typeface="Times New Roman"/>
                <a:cs typeface="Times New Roman"/>
                <a:sym typeface="Times New Roman"/>
              </a:rPr>
              <a:t>Infrastructure and architecture</a:t>
            </a:r>
            <a:endParaRPr b="1" dirty="0">
              <a:solidFill>
                <a:srgbClr val="000000"/>
              </a:solidFill>
              <a:latin typeface="Times New Roman"/>
              <a:ea typeface="Times New Roman"/>
              <a:cs typeface="Times New Roman"/>
              <a:sym typeface="Times New Roman"/>
            </a:endParaRPr>
          </a:p>
          <a:p>
            <a:pPr marL="457200" lvl="0" indent="-406400" algn="l" rtl="0">
              <a:spcBef>
                <a:spcPts val="0"/>
              </a:spcBef>
              <a:spcAft>
                <a:spcPts val="0"/>
              </a:spcAft>
              <a:buClr>
                <a:srgbClr val="000000"/>
              </a:buClr>
              <a:buSzPts val="2800"/>
              <a:buFont typeface="Times New Roman"/>
              <a:buChar char="●"/>
            </a:pPr>
            <a:r>
              <a:rPr lang="en" b="1" dirty="0">
                <a:solidFill>
                  <a:srgbClr val="000000"/>
                </a:solidFill>
                <a:latin typeface="Times New Roman"/>
                <a:ea typeface="Times New Roman"/>
                <a:cs typeface="Times New Roman"/>
                <a:sym typeface="Times New Roman"/>
              </a:rPr>
              <a:t>Cloud architecture and implementation</a:t>
            </a:r>
            <a:endParaRPr b="1" dirty="0">
              <a:solidFill>
                <a:srgbClr val="000000"/>
              </a:solidFill>
              <a:latin typeface="Times New Roman"/>
              <a:ea typeface="Times New Roman"/>
              <a:cs typeface="Times New Roman"/>
              <a:sym typeface="Times New Roman"/>
            </a:endParaRPr>
          </a:p>
          <a:p>
            <a:pPr marL="457200" lvl="0" indent="-406400" algn="l" rtl="0">
              <a:spcBef>
                <a:spcPts val="0"/>
              </a:spcBef>
              <a:spcAft>
                <a:spcPts val="0"/>
              </a:spcAft>
              <a:buClr>
                <a:srgbClr val="000000"/>
              </a:buClr>
              <a:buSzPts val="2800"/>
              <a:buFont typeface="Times New Roman"/>
              <a:buChar char="●"/>
            </a:pPr>
            <a:r>
              <a:rPr lang="en" b="1" dirty="0">
                <a:solidFill>
                  <a:srgbClr val="000000"/>
                </a:solidFill>
                <a:latin typeface="Times New Roman"/>
                <a:ea typeface="Times New Roman"/>
                <a:cs typeface="Times New Roman"/>
                <a:sym typeface="Times New Roman"/>
              </a:rPr>
              <a:t>Business model</a:t>
            </a:r>
            <a:endParaRPr b="1" dirty="0">
              <a:solidFill>
                <a:srgbClr val="000000"/>
              </a:solidFill>
              <a:latin typeface="Times New Roman"/>
              <a:ea typeface="Times New Roman"/>
              <a:cs typeface="Times New Roman"/>
              <a:sym typeface="Times New Roman"/>
            </a:endParaRPr>
          </a:p>
          <a:p>
            <a:pPr marL="0" lvl="0" indent="0" algn="l" rtl="0">
              <a:spcBef>
                <a:spcPts val="560"/>
              </a:spcBef>
              <a:spcAft>
                <a:spcPts val="0"/>
              </a:spcAft>
              <a:buNone/>
            </a:pPr>
            <a:endParaRPr dirty="0"/>
          </a:p>
          <a:p>
            <a:pPr marL="457200" lvl="0" indent="-406400" algn="ctr" rtl="0">
              <a:spcBef>
                <a:spcPts val="560"/>
              </a:spcBef>
              <a:spcAft>
                <a:spcPts val="0"/>
              </a:spcAft>
              <a:buSzPts val="2800"/>
              <a:buChar char="●"/>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48975" y="-24225"/>
            <a:ext cx="8246100" cy="730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Overview</a:t>
            </a:r>
            <a:endParaRPr/>
          </a:p>
        </p:txBody>
      </p:sp>
      <p:sp>
        <p:nvSpPr>
          <p:cNvPr id="119" name="Google Shape;119;p18"/>
          <p:cNvSpPr txBox="1">
            <a:spLocks noGrp="1"/>
          </p:cNvSpPr>
          <p:nvPr>
            <p:ph type="body" idx="1"/>
          </p:nvPr>
        </p:nvSpPr>
        <p:spPr>
          <a:xfrm>
            <a:off x="448950" y="986725"/>
            <a:ext cx="8246100" cy="3853800"/>
          </a:xfrm>
          <a:prstGeom prst="rect">
            <a:avLst/>
          </a:prstGeom>
        </p:spPr>
        <p:txBody>
          <a:bodyPr spcFirstLastPara="1" wrap="square" lIns="91425" tIns="45700" rIns="91425" bIns="45700" anchor="t" anchorCtr="0">
            <a:noAutofit/>
          </a:bodyPr>
          <a:lstStyle/>
          <a:p>
            <a:pPr marL="457200" lvl="0" indent="-317500" algn="l" rtl="0">
              <a:spcBef>
                <a:spcPts val="560"/>
              </a:spcBef>
              <a:spcAft>
                <a:spcPts val="0"/>
              </a:spcAft>
              <a:buClr>
                <a:srgbClr val="000000"/>
              </a:buClr>
              <a:buSzPts val="1400"/>
              <a:buFont typeface="Times New Roman"/>
              <a:buChar char="•"/>
            </a:pPr>
            <a:r>
              <a:rPr lang="en" sz="1800" b="1" dirty="0">
                <a:solidFill>
                  <a:srgbClr val="000000"/>
                </a:solidFill>
                <a:latin typeface="Times New Roman"/>
                <a:ea typeface="Times New Roman"/>
                <a:cs typeface="Times New Roman"/>
                <a:sym typeface="Times New Roman"/>
              </a:rPr>
              <a:t>A Cloud-Based Agriculture Machine Service Platform (AG-Machine-Cloud) is a system designed for transportation of agricultural products. The goal of the system is to maintain flexibility, safety and affordability.</a:t>
            </a:r>
            <a:endParaRPr sz="1800" b="1" dirty="0">
              <a:solidFill>
                <a:srgbClr val="000000"/>
              </a:solidFill>
              <a:latin typeface="Times New Roman"/>
              <a:ea typeface="Times New Roman"/>
              <a:cs typeface="Times New Roman"/>
              <a:sym typeface="Times New Roman"/>
            </a:endParaRPr>
          </a:p>
          <a:p>
            <a:pPr marL="0" lvl="0" indent="0" algn="l" rtl="0">
              <a:spcBef>
                <a:spcPts val="560"/>
              </a:spcBef>
              <a:spcAft>
                <a:spcPts val="0"/>
              </a:spcAft>
              <a:buNone/>
            </a:pPr>
            <a:endParaRPr sz="1400" dirty="0"/>
          </a:p>
          <a:p>
            <a:pPr marL="0" lvl="0" indent="0" algn="l" rtl="0">
              <a:spcBef>
                <a:spcPts val="560"/>
              </a:spcBef>
              <a:spcAft>
                <a:spcPts val="0"/>
              </a:spcAft>
              <a:buClr>
                <a:schemeClr val="dk1"/>
              </a:buClr>
              <a:buSzPts val="1100"/>
              <a:buFont typeface="Arial"/>
              <a:buNone/>
            </a:pPr>
            <a:endParaRPr sz="1400" dirty="0"/>
          </a:p>
          <a:p>
            <a:pPr marL="0" lvl="0" indent="0" algn="l" rtl="0">
              <a:spcBef>
                <a:spcPts val="560"/>
              </a:spcBef>
              <a:spcAft>
                <a:spcPts val="0"/>
              </a:spcAft>
              <a:buNone/>
            </a:pPr>
            <a:endParaRPr sz="1400" dirty="0"/>
          </a:p>
          <a:p>
            <a:pPr marL="0" lvl="0" indent="0" algn="l" rtl="0">
              <a:spcBef>
                <a:spcPts val="560"/>
              </a:spcBef>
              <a:spcAft>
                <a:spcPts val="0"/>
              </a:spcAft>
              <a:buClr>
                <a:schemeClr val="dk1"/>
              </a:buClr>
              <a:buSzPts val="1100"/>
              <a:buFont typeface="Arial"/>
              <a:buNone/>
            </a:pPr>
            <a:endParaRPr sz="1400" dirty="0"/>
          </a:p>
          <a:p>
            <a:pPr marL="0" lvl="0" indent="0" algn="l" rtl="0">
              <a:spcBef>
                <a:spcPts val="560"/>
              </a:spcBef>
              <a:spcAft>
                <a:spcPts val="0"/>
              </a:spcAft>
              <a:buNone/>
            </a:pPr>
            <a:endParaRPr sz="1400" dirty="0"/>
          </a:p>
        </p:txBody>
      </p:sp>
      <p:pic>
        <p:nvPicPr>
          <p:cNvPr id="120" name="Google Shape;120;p18"/>
          <p:cNvPicPr preferRelativeResize="0"/>
          <p:nvPr/>
        </p:nvPicPr>
        <p:blipFill>
          <a:blip r:embed="rId3">
            <a:alphaModFix/>
          </a:blip>
          <a:stretch>
            <a:fillRect/>
          </a:stretch>
        </p:blipFill>
        <p:spPr>
          <a:xfrm>
            <a:off x="1315053" y="2083183"/>
            <a:ext cx="6276593" cy="28715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48940" y="-11101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Motivation</a:t>
            </a:r>
            <a:endParaRPr/>
          </a:p>
        </p:txBody>
      </p:sp>
      <p:sp>
        <p:nvSpPr>
          <p:cNvPr id="126" name="Google Shape;126;p19"/>
          <p:cNvSpPr txBox="1">
            <a:spLocks noGrp="1"/>
          </p:cNvSpPr>
          <p:nvPr>
            <p:ph type="body" idx="1"/>
          </p:nvPr>
        </p:nvSpPr>
        <p:spPr>
          <a:xfrm>
            <a:off x="448966" y="1308955"/>
            <a:ext cx="8246100" cy="3512100"/>
          </a:xfrm>
          <a:prstGeom prst="rect">
            <a:avLst/>
          </a:prstGeom>
        </p:spPr>
        <p:txBody>
          <a:bodyPr spcFirstLastPara="1" wrap="square" lIns="91425" tIns="45700" rIns="91425" bIns="45700" anchor="t" anchorCtr="0">
            <a:noAutofit/>
          </a:bodyPr>
          <a:lstStyle/>
          <a:p>
            <a:pPr marL="457200" lvl="0" indent="-317500" algn="l" rtl="0">
              <a:spcBef>
                <a:spcPts val="400"/>
              </a:spcBef>
              <a:spcAft>
                <a:spcPts val="0"/>
              </a:spcAft>
              <a:buClr>
                <a:srgbClr val="000000"/>
              </a:buClr>
              <a:buSzPts val="1400"/>
              <a:buFont typeface="Times New Roman"/>
              <a:buChar char="●"/>
            </a:pPr>
            <a:r>
              <a:rPr lang="en-IN" sz="2000" b="1" dirty="0">
                <a:solidFill>
                  <a:srgbClr val="000000"/>
                </a:solidFill>
                <a:latin typeface="Times New Roman"/>
                <a:ea typeface="Times New Roman"/>
                <a:cs typeface="Times New Roman"/>
                <a:sym typeface="Times New Roman"/>
              </a:rPr>
              <a:t>Agriculture is one of the largest sectors in the United States. About 40% of US land is used for agriculture.</a:t>
            </a:r>
          </a:p>
          <a:p>
            <a:pPr marL="0" lvl="0" indent="0" algn="l" rtl="0">
              <a:spcBef>
                <a:spcPts val="400"/>
              </a:spcBef>
              <a:spcAft>
                <a:spcPts val="0"/>
              </a:spcAft>
              <a:buNone/>
            </a:pPr>
            <a:endParaRPr lang="en-IN" sz="2000" b="1" dirty="0">
              <a:solidFill>
                <a:srgbClr val="000000"/>
              </a:solidFill>
              <a:latin typeface="Times New Roman"/>
              <a:ea typeface="Times New Roman"/>
              <a:cs typeface="Times New Roman"/>
              <a:sym typeface="Times New Roman"/>
            </a:endParaRPr>
          </a:p>
          <a:p>
            <a:pPr marL="457200" lvl="0" indent="-317500" algn="l" rtl="0">
              <a:spcBef>
                <a:spcPts val="400"/>
              </a:spcBef>
              <a:spcAft>
                <a:spcPts val="0"/>
              </a:spcAft>
              <a:buClr>
                <a:srgbClr val="000000"/>
              </a:buClr>
              <a:buSzPts val="1400"/>
              <a:buFont typeface="Times New Roman"/>
              <a:buChar char="●"/>
            </a:pPr>
            <a:r>
              <a:rPr lang="en-IN" sz="2000" b="1" dirty="0">
                <a:solidFill>
                  <a:srgbClr val="000000"/>
                </a:solidFill>
                <a:latin typeface="Times New Roman"/>
                <a:ea typeface="Times New Roman"/>
                <a:cs typeface="Times New Roman"/>
                <a:sym typeface="Times New Roman"/>
              </a:rPr>
              <a:t>Research demonstrates that farmers and ranchers receive only 15 cents out of every dollar spent on food at home and abroad. The rest is required for processing, marketing, materials for production, distribution and transportation.</a:t>
            </a:r>
          </a:p>
          <a:p>
            <a:pPr marL="0" lvl="0" indent="0" algn="l" rtl="0">
              <a:spcBef>
                <a:spcPts val="400"/>
              </a:spcBef>
              <a:spcAft>
                <a:spcPts val="0"/>
              </a:spcAft>
              <a:buNone/>
            </a:pPr>
            <a:endParaRPr lang="en-IN" sz="2000" b="1" dirty="0">
              <a:solidFill>
                <a:srgbClr val="000000"/>
              </a:solidFill>
              <a:latin typeface="Times New Roman"/>
              <a:ea typeface="Times New Roman"/>
              <a:cs typeface="Times New Roman"/>
              <a:sym typeface="Times New Roman"/>
            </a:endParaRPr>
          </a:p>
          <a:p>
            <a:pPr marL="457200" lvl="0" indent="-317500" algn="l" rtl="0">
              <a:spcBef>
                <a:spcPts val="400"/>
              </a:spcBef>
              <a:spcAft>
                <a:spcPts val="0"/>
              </a:spcAft>
              <a:buClr>
                <a:srgbClr val="000000"/>
              </a:buClr>
              <a:buSzPts val="1400"/>
              <a:buFont typeface="Times New Roman"/>
              <a:buChar char="●"/>
            </a:pPr>
            <a:r>
              <a:rPr lang="en-IN" sz="2000" b="1" dirty="0">
                <a:solidFill>
                  <a:srgbClr val="000000"/>
                </a:solidFill>
                <a:latin typeface="Times New Roman"/>
                <a:ea typeface="Times New Roman"/>
                <a:cs typeface="Times New Roman"/>
                <a:sym typeface="Times New Roman"/>
              </a:rPr>
              <a:t>Hence, a system with reasonable rates as well as access is required for the transportation of agricultural products.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448965" y="-11101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Plan of action</a:t>
            </a:r>
            <a:endParaRPr/>
          </a:p>
        </p:txBody>
      </p:sp>
      <p:pic>
        <p:nvPicPr>
          <p:cNvPr id="132" name="Google Shape;132;p20"/>
          <p:cNvPicPr preferRelativeResize="0"/>
          <p:nvPr/>
        </p:nvPicPr>
        <p:blipFill rotWithShape="1">
          <a:blip r:embed="rId3">
            <a:alphaModFix/>
          </a:blip>
          <a:srcRect l="-3960" b="-1214"/>
          <a:stretch/>
        </p:blipFill>
        <p:spPr>
          <a:xfrm>
            <a:off x="2893225" y="1197400"/>
            <a:ext cx="2725500" cy="373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622490" y="-160560"/>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System Infrastructure Design</a:t>
            </a:r>
            <a:endParaRPr/>
          </a:p>
        </p:txBody>
      </p:sp>
      <p:sp>
        <p:nvSpPr>
          <p:cNvPr id="138" name="Google Shape;138;p21"/>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457200" lvl="0" indent="-406400" algn="l" rtl="0">
              <a:spcBef>
                <a:spcPts val="560"/>
              </a:spcBef>
              <a:spcAft>
                <a:spcPts val="0"/>
              </a:spcAft>
              <a:buClr>
                <a:srgbClr val="000000"/>
              </a:buClr>
              <a:buSzPts val="2800"/>
              <a:buChar char="●"/>
            </a:pPr>
            <a:r>
              <a:rPr lang="en" b="1" dirty="0">
                <a:solidFill>
                  <a:srgbClr val="000000"/>
                </a:solidFill>
              </a:rPr>
              <a:t>Sensor layer - Sensor data</a:t>
            </a:r>
            <a:endParaRPr b="1" dirty="0">
              <a:solidFill>
                <a:srgbClr val="000000"/>
              </a:solidFill>
            </a:endParaRPr>
          </a:p>
          <a:p>
            <a:pPr marL="0" lvl="0" indent="0" algn="l" rtl="0">
              <a:spcBef>
                <a:spcPts val="560"/>
              </a:spcBef>
              <a:spcAft>
                <a:spcPts val="0"/>
              </a:spcAft>
              <a:buNone/>
            </a:pPr>
            <a:r>
              <a:rPr lang="en" b="1" dirty="0">
                <a:solidFill>
                  <a:srgbClr val="000000"/>
                </a:solidFill>
              </a:rPr>
              <a:t>collection and transfer.</a:t>
            </a:r>
            <a:endParaRPr b="1" dirty="0">
              <a:solidFill>
                <a:srgbClr val="000000"/>
              </a:solidFill>
            </a:endParaRPr>
          </a:p>
          <a:p>
            <a:pPr marL="457200" lvl="0" indent="-406400" algn="l" rtl="0">
              <a:spcBef>
                <a:spcPts val="560"/>
              </a:spcBef>
              <a:spcAft>
                <a:spcPts val="0"/>
              </a:spcAft>
              <a:buClr>
                <a:srgbClr val="000000"/>
              </a:buClr>
              <a:buSzPts val="2800"/>
              <a:buChar char="●"/>
            </a:pPr>
            <a:r>
              <a:rPr lang="en" b="1" dirty="0">
                <a:solidFill>
                  <a:srgbClr val="000000"/>
                </a:solidFill>
              </a:rPr>
              <a:t>AWS based cloud layer -</a:t>
            </a:r>
            <a:endParaRPr b="1" dirty="0">
              <a:solidFill>
                <a:srgbClr val="000000"/>
              </a:solidFill>
            </a:endParaRPr>
          </a:p>
          <a:p>
            <a:pPr marL="0" lvl="0" indent="0" algn="l" rtl="0">
              <a:spcBef>
                <a:spcPts val="560"/>
              </a:spcBef>
              <a:spcAft>
                <a:spcPts val="0"/>
              </a:spcAft>
              <a:buNone/>
            </a:pPr>
            <a:r>
              <a:rPr lang="en" b="1" dirty="0">
                <a:solidFill>
                  <a:srgbClr val="000000"/>
                </a:solidFill>
              </a:rPr>
              <a:t>interface between the sensors </a:t>
            </a:r>
            <a:endParaRPr b="1" dirty="0">
              <a:solidFill>
                <a:srgbClr val="000000"/>
              </a:solidFill>
            </a:endParaRPr>
          </a:p>
          <a:p>
            <a:pPr marL="0" lvl="0" indent="0" algn="l" rtl="0">
              <a:spcBef>
                <a:spcPts val="560"/>
              </a:spcBef>
              <a:spcAft>
                <a:spcPts val="0"/>
              </a:spcAft>
              <a:buNone/>
            </a:pPr>
            <a:r>
              <a:rPr lang="en" b="1" dirty="0">
                <a:solidFill>
                  <a:srgbClr val="000000"/>
                </a:solidFill>
              </a:rPr>
              <a:t>and the user group.</a:t>
            </a:r>
            <a:endParaRPr b="1" dirty="0">
              <a:solidFill>
                <a:srgbClr val="000000"/>
              </a:solidFill>
            </a:endParaRPr>
          </a:p>
          <a:p>
            <a:pPr marL="457200" lvl="0" indent="-406400" algn="l" rtl="0">
              <a:spcBef>
                <a:spcPts val="560"/>
              </a:spcBef>
              <a:spcAft>
                <a:spcPts val="0"/>
              </a:spcAft>
              <a:buClr>
                <a:srgbClr val="000000"/>
              </a:buClr>
              <a:buSzPts val="2800"/>
              <a:buChar char="●"/>
            </a:pPr>
            <a:r>
              <a:rPr lang="en" b="1" dirty="0">
                <a:solidFill>
                  <a:srgbClr val="000000"/>
                </a:solidFill>
              </a:rPr>
              <a:t>User Group layer: Monitor </a:t>
            </a:r>
            <a:endParaRPr b="1" dirty="0">
              <a:solidFill>
                <a:srgbClr val="000000"/>
              </a:solidFill>
            </a:endParaRPr>
          </a:p>
          <a:p>
            <a:pPr marL="0" lvl="0" indent="0" algn="l" rtl="0">
              <a:spcBef>
                <a:spcPts val="560"/>
              </a:spcBef>
              <a:spcAft>
                <a:spcPts val="0"/>
              </a:spcAft>
              <a:buNone/>
            </a:pPr>
            <a:r>
              <a:rPr lang="en" b="1" dirty="0">
                <a:solidFill>
                  <a:srgbClr val="000000"/>
                </a:solidFill>
              </a:rPr>
              <a:t>and track the status of sensors.</a:t>
            </a:r>
            <a:endParaRPr b="1" dirty="0">
              <a:solidFill>
                <a:srgbClr val="000000"/>
              </a:solidFill>
            </a:endParaRPr>
          </a:p>
        </p:txBody>
      </p:sp>
      <p:pic>
        <p:nvPicPr>
          <p:cNvPr id="139" name="Google Shape;139;p21"/>
          <p:cNvPicPr preferRelativeResize="0"/>
          <p:nvPr/>
        </p:nvPicPr>
        <p:blipFill rotWithShape="1">
          <a:blip r:embed="rId3">
            <a:alphaModFix/>
          </a:blip>
          <a:srcRect l="-116919" t="-11809" b="-28109"/>
          <a:stretch/>
        </p:blipFill>
        <p:spPr>
          <a:xfrm>
            <a:off x="673398" y="1107275"/>
            <a:ext cx="8195192" cy="3692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670615" y="-151485"/>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System Deployment Diagram</a:t>
            </a:r>
            <a:endParaRPr/>
          </a:p>
        </p:txBody>
      </p:sp>
      <p:pic>
        <p:nvPicPr>
          <p:cNvPr id="145" name="Google Shape;145;p22"/>
          <p:cNvPicPr preferRelativeResize="0"/>
          <p:nvPr/>
        </p:nvPicPr>
        <p:blipFill>
          <a:blip r:embed="rId3">
            <a:alphaModFix/>
          </a:blip>
          <a:stretch>
            <a:fillRect/>
          </a:stretch>
        </p:blipFill>
        <p:spPr>
          <a:xfrm>
            <a:off x="559075" y="1436950"/>
            <a:ext cx="7999549" cy="3033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448965" y="-149835"/>
            <a:ext cx="8246100" cy="916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Database Class diagram</a:t>
            </a:r>
            <a:endParaRPr/>
          </a:p>
        </p:txBody>
      </p:sp>
      <p:sp>
        <p:nvSpPr>
          <p:cNvPr id="151" name="Google Shape;151;p23"/>
          <p:cNvSpPr txBox="1">
            <a:spLocks noGrp="1"/>
          </p:cNvSpPr>
          <p:nvPr>
            <p:ph type="body" idx="1"/>
          </p:nvPr>
        </p:nvSpPr>
        <p:spPr>
          <a:xfrm>
            <a:off x="448966" y="1197405"/>
            <a:ext cx="8246100" cy="35121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endParaRPr/>
          </a:p>
        </p:txBody>
      </p:sp>
      <p:pic>
        <p:nvPicPr>
          <p:cNvPr id="152" name="Google Shape;152;p23"/>
          <p:cNvPicPr preferRelativeResize="0"/>
          <p:nvPr/>
        </p:nvPicPr>
        <p:blipFill>
          <a:blip r:embed="rId3">
            <a:alphaModFix/>
          </a:blip>
          <a:stretch>
            <a:fillRect/>
          </a:stretch>
        </p:blipFill>
        <p:spPr>
          <a:xfrm>
            <a:off x="703250" y="1250575"/>
            <a:ext cx="7821250" cy="33918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331</Words>
  <Application>Microsoft Office PowerPoint</Application>
  <PresentationFormat>On-screen Show (16:9)</PresentationFormat>
  <Paragraphs>84</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Times New Roman</vt:lpstr>
      <vt:lpstr>Office Theme</vt:lpstr>
      <vt:lpstr>AGRICULTURAL MACHINE CLOUD</vt:lpstr>
      <vt:lpstr>TEAM</vt:lpstr>
      <vt:lpstr>Agenda</vt:lpstr>
      <vt:lpstr>Overview</vt:lpstr>
      <vt:lpstr>Motivation</vt:lpstr>
      <vt:lpstr>Plan of action</vt:lpstr>
      <vt:lpstr>System Infrastructure Design</vt:lpstr>
      <vt:lpstr>System Deployment Diagram</vt:lpstr>
      <vt:lpstr>Database Class diagram</vt:lpstr>
      <vt:lpstr>Database Engineering</vt:lpstr>
      <vt:lpstr>Database Design</vt:lpstr>
      <vt:lpstr>Data in MongoDB Atlas</vt:lpstr>
      <vt:lpstr>Technologies used</vt:lpstr>
      <vt:lpstr>Dashboard</vt:lpstr>
      <vt:lpstr>AWS Set Up - Approach</vt:lpstr>
      <vt:lpstr>AWS Set Up - Architecture</vt:lpstr>
      <vt:lpstr>VPC and Availability Zones</vt:lpstr>
      <vt:lpstr>VPC and Availability Zones </vt:lpstr>
      <vt:lpstr>Amazon Machine Image</vt:lpstr>
      <vt:lpstr>AWS Launch Configuration</vt:lpstr>
      <vt:lpstr>AWS Auto Scaling - Setup</vt:lpstr>
      <vt:lpstr>AWS Auto Scaling - Policies</vt:lpstr>
      <vt:lpstr>AWS Load Balancer Setup</vt:lpstr>
      <vt:lpstr>AWS Architecure Setup</vt:lpstr>
      <vt:lpstr>AWS CloudWatch</vt:lpstr>
      <vt:lpstr>Future Enhancement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AGRICULTURAL MACHINE CLOUD</dc:title>
  <cp:lastModifiedBy>Parineeta</cp:lastModifiedBy>
  <cp:revision>1</cp:revision>
  <dcterms:modified xsi:type="dcterms:W3CDTF">2019-12-08T07:09:16Z</dcterms:modified>
</cp:coreProperties>
</file>